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57" r:id="rId4"/>
    <p:sldId id="259" r:id="rId5"/>
    <p:sldId id="260" r:id="rId6"/>
    <p:sldId id="279" r:id="rId7"/>
    <p:sldId id="261" r:id="rId8"/>
    <p:sldId id="262" r:id="rId9"/>
    <p:sldId id="263" r:id="rId10"/>
    <p:sldId id="264" r:id="rId11"/>
    <p:sldId id="266" r:id="rId12"/>
    <p:sldId id="280" r:id="rId13"/>
    <p:sldId id="267" r:id="rId14"/>
    <p:sldId id="268" r:id="rId15"/>
    <p:sldId id="269" r:id="rId16"/>
    <p:sldId id="270" r:id="rId17"/>
    <p:sldId id="281" r:id="rId18"/>
    <p:sldId id="271" r:id="rId19"/>
    <p:sldId id="272" r:id="rId20"/>
    <p:sldId id="273" r:id="rId21"/>
    <p:sldId id="274" r:id="rId22"/>
    <p:sldId id="275" r:id="rId23"/>
    <p:sldId id="276" r:id="rId24"/>
    <p:sldId id="285" r:id="rId25"/>
    <p:sldId id="286" r:id="rId26"/>
    <p:sldId id="282" r:id="rId27"/>
    <p:sldId id="283" r:id="rId28"/>
    <p:sldId id="277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3DF0AA-53E5-4AFB-819A-9A3D0F2179E3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F38896-719A-4C64-A9C0-2C888AA88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DF0AA-53E5-4AFB-819A-9A3D0F2179E3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38896-719A-4C64-A9C0-2C888AA88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DF0AA-53E5-4AFB-819A-9A3D0F2179E3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38896-719A-4C64-A9C0-2C888AA88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DF0AA-53E5-4AFB-819A-9A3D0F2179E3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38896-719A-4C64-A9C0-2C888AA88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DF0AA-53E5-4AFB-819A-9A3D0F2179E3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38896-719A-4C64-A9C0-2C888AA88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DF0AA-53E5-4AFB-819A-9A3D0F2179E3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38896-719A-4C64-A9C0-2C888AA88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DF0AA-53E5-4AFB-819A-9A3D0F2179E3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38896-719A-4C64-A9C0-2C888AA88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DF0AA-53E5-4AFB-819A-9A3D0F2179E3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38896-719A-4C64-A9C0-2C888AA88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DF0AA-53E5-4AFB-819A-9A3D0F2179E3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38896-719A-4C64-A9C0-2C888AA88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3DF0AA-53E5-4AFB-819A-9A3D0F2179E3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38896-719A-4C64-A9C0-2C888AA88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3DF0AA-53E5-4AFB-819A-9A3D0F2179E3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F38896-719A-4C64-A9C0-2C888AA88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3DF0AA-53E5-4AFB-819A-9A3D0F2179E3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F38896-719A-4C64-A9C0-2C888AA88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Prezentacija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sledi</a:t>
            </a:r>
            <a:r>
              <a:rPr lang="en-US" dirty="0"/>
              <a:t>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nastavnu</a:t>
            </a:r>
            <a:r>
              <a:rPr lang="en-US" dirty="0"/>
              <a:t> </a:t>
            </a:r>
            <a:r>
              <a:rPr lang="en-US" dirty="0" err="1"/>
              <a:t>jedinicu</a:t>
            </a:r>
            <a:r>
              <a:rPr lang="sr-Latn-CS" b="1" dirty="0"/>
              <a:t> </a:t>
            </a:r>
            <a:r>
              <a:rPr lang="en-US" b="1" dirty="0" smtClean="0"/>
              <a:t>Health Care </a:t>
            </a:r>
            <a:r>
              <a:rPr lang="sr-Latn-CS" b="1" dirty="0" smtClean="0"/>
              <a:t>in </a:t>
            </a:r>
            <a:r>
              <a:rPr lang="sr-Latn-CS" b="1" dirty="0"/>
              <a:t>Nursery School</a:t>
            </a:r>
            <a:r>
              <a:rPr lang="en-US" dirty="0"/>
              <a:t>.</a:t>
            </a:r>
          </a:p>
          <a:p>
            <a:endParaRPr lang="en-US" sz="1000" dirty="0"/>
          </a:p>
          <a:p>
            <a:r>
              <a:rPr lang="en-US" dirty="0"/>
              <a:t>Na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prezentacije</a:t>
            </a:r>
            <a:r>
              <a:rPr lang="en-US" dirty="0"/>
              <a:t> je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sr-Latn-RS" dirty="0"/>
              <a:t> </a:t>
            </a:r>
            <a:r>
              <a:rPr lang="sr-Latn-RS" dirty="0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zadatkom</a:t>
            </a:r>
            <a:r>
              <a:rPr lang="sr-Latn-RS" dirty="0" smtClean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ponavljanje</a:t>
            </a:r>
            <a:r>
              <a:rPr lang="en-US" dirty="0"/>
              <a:t> </a:t>
            </a:r>
            <a:r>
              <a:rPr lang="en-US" dirty="0" err="1"/>
              <a:t>nastavne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.</a:t>
            </a:r>
          </a:p>
          <a:p>
            <a:endParaRPr lang="en-US" sz="1000" dirty="0"/>
          </a:p>
          <a:p>
            <a:r>
              <a:rPr lang="en-US" dirty="0"/>
              <a:t>Na </a:t>
            </a:r>
            <a:r>
              <a:rPr lang="en-US" dirty="0" err="1"/>
              <a:t>poslednjem</a:t>
            </a:r>
            <a:r>
              <a:rPr lang="en-US" dirty="0"/>
              <a:t> </a:t>
            </a:r>
            <a:r>
              <a:rPr lang="en-US" dirty="0" err="1"/>
              <a:t>slajdu</a:t>
            </a:r>
            <a:r>
              <a:rPr lang="en-US" dirty="0"/>
              <a:t> je </a:t>
            </a:r>
            <a:r>
              <a:rPr lang="en-US" dirty="0" err="1" smtClean="0"/>
              <a:t>prva</a:t>
            </a:r>
            <a:r>
              <a:rPr lang="en-US" dirty="0" smtClean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2. </a:t>
            </a:r>
            <a:r>
              <a:rPr lang="en-US" dirty="0" err="1" smtClean="0"/>
              <a:t>kolokvijum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održan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RS" smtClean="0"/>
              <a:t>desetom </a:t>
            </a:r>
            <a:r>
              <a:rPr lang="sr-Latn-RS" dirty="0" smtClean="0"/>
              <a:t>času.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UVODNE NAPOMENE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sr-Latn-CS" sz="3600" dirty="0" smtClean="0"/>
              <a:t>Children's </a:t>
            </a:r>
            <a:r>
              <a:rPr lang="sr-Latn-CS" sz="3600" dirty="0"/>
              <a:t>hands should be washed as often as teachers. </a:t>
            </a:r>
            <a:endParaRPr lang="en-US" sz="3600" dirty="0" smtClean="0"/>
          </a:p>
          <a:p>
            <a:pPr marL="109728" indent="0">
              <a:buNone/>
            </a:pPr>
            <a:endParaRPr lang="en-US" sz="3600" dirty="0" smtClean="0"/>
          </a:p>
          <a:p>
            <a:pPr lvl="0">
              <a:buClr>
                <a:srgbClr val="2DA2BF"/>
              </a:buClr>
            </a:pPr>
            <a:r>
              <a:rPr lang="en-US" sz="3600" dirty="0">
                <a:solidFill>
                  <a:prstClr val="black"/>
                </a:solidFill>
              </a:rPr>
              <a:t>P</a:t>
            </a:r>
            <a:r>
              <a:rPr lang="sr-Latn-CS" sz="3600" dirty="0">
                <a:solidFill>
                  <a:prstClr val="black"/>
                </a:solidFill>
              </a:rPr>
              <a:t>osting the procedures with accompanying pictures helps everyone to remember how to wash their hands properly. </a:t>
            </a:r>
            <a:endParaRPr lang="en-US" sz="3600" dirty="0">
              <a:solidFill>
                <a:prstClr val="black"/>
              </a:solidFill>
            </a:endParaRPr>
          </a:p>
          <a:p>
            <a:pPr marL="109728" indent="0"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r>
              <a:rPr lang="sr-Latn-CS" sz="3600" dirty="0" smtClean="0"/>
              <a:t>Turn </a:t>
            </a:r>
            <a:r>
              <a:rPr lang="en-US" sz="3600" dirty="0" smtClean="0"/>
              <a:t>the </a:t>
            </a:r>
            <a:r>
              <a:rPr lang="sr-Latn-CS" sz="3600" dirty="0" smtClean="0"/>
              <a:t>water on. </a:t>
            </a:r>
            <a:r>
              <a:rPr lang="en-US" sz="3600" dirty="0"/>
              <a:t>M</a:t>
            </a:r>
            <a:r>
              <a:rPr lang="sr-Latn-CS" sz="3600" dirty="0" smtClean="0"/>
              <a:t>ake sure that </a:t>
            </a:r>
            <a:r>
              <a:rPr lang="en-US" sz="3600" dirty="0" smtClean="0"/>
              <a:t>it </a:t>
            </a:r>
            <a:r>
              <a:rPr lang="sr-Latn-CS" sz="3600" dirty="0" smtClean="0"/>
              <a:t>is at a comfortable temperature and that disposable paper towels are available.   </a:t>
            </a:r>
            <a:endParaRPr lang="en-US" sz="3600" dirty="0" smtClean="0"/>
          </a:p>
          <a:p>
            <a:r>
              <a:rPr lang="sr-Latn-CS" sz="3600" dirty="0" smtClean="0"/>
              <a:t>Moisten </a:t>
            </a:r>
            <a:r>
              <a:rPr lang="en-US" sz="3600" dirty="0" smtClean="0"/>
              <a:t>your </a:t>
            </a:r>
            <a:r>
              <a:rPr lang="sr-Latn-CS" sz="3600" dirty="0" smtClean="0"/>
              <a:t>hands </a:t>
            </a:r>
            <a:r>
              <a:rPr lang="sr-Latn-CS" sz="3600" dirty="0"/>
              <a:t>under water and apply </a:t>
            </a:r>
            <a:r>
              <a:rPr lang="sr-Latn-CS" sz="3600" dirty="0" smtClean="0"/>
              <a:t>enough liquid </a:t>
            </a:r>
            <a:r>
              <a:rPr lang="sr-Latn-CS" sz="3600" dirty="0"/>
              <a:t>soap.   </a:t>
            </a:r>
            <a:endParaRPr lang="en-US" sz="3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Proper Handwashing Procedures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r>
              <a:rPr lang="sr-Latn-CS" sz="3600" dirty="0" smtClean="0"/>
              <a:t>Wash </a:t>
            </a:r>
            <a:r>
              <a:rPr lang="en-US" sz="3600" dirty="0" smtClean="0"/>
              <a:t>your </a:t>
            </a:r>
            <a:r>
              <a:rPr lang="sr-Latn-CS" sz="3600" dirty="0" smtClean="0"/>
              <a:t>hands for 15 to 20 seconds. </a:t>
            </a:r>
            <a:r>
              <a:rPr lang="sr-Latn-CS" sz="3600" dirty="0" err="1" smtClean="0"/>
              <a:t>Scrub</a:t>
            </a:r>
            <a:r>
              <a:rPr lang="sr-Latn-CS" sz="3600" dirty="0" smtClean="0"/>
              <a:t> the front </a:t>
            </a:r>
            <a:r>
              <a:rPr lang="sr-Latn-CS" sz="3600" dirty="0" err="1" smtClean="0"/>
              <a:t>and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back</a:t>
            </a:r>
            <a:r>
              <a:rPr lang="sr-Latn-CS" sz="3600" dirty="0" smtClean="0"/>
              <a:t> of </a:t>
            </a:r>
            <a:r>
              <a:rPr lang="sr-Latn-CS" sz="3600" dirty="0" err="1" smtClean="0"/>
              <a:t>your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hands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up</a:t>
            </a:r>
            <a:r>
              <a:rPr lang="sr-Latn-CS" sz="3600" dirty="0" smtClean="0"/>
              <a:t> to </a:t>
            </a:r>
            <a:r>
              <a:rPr lang="sr-Latn-CS" sz="3600" dirty="0" err="1" smtClean="0"/>
              <a:t>your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wrists</a:t>
            </a:r>
            <a:r>
              <a:rPr lang="sr-Latn-CS" sz="3600" dirty="0" smtClean="0"/>
              <a:t>, </a:t>
            </a:r>
            <a:r>
              <a:rPr lang="sr-Latn-CS" sz="3600" dirty="0" err="1" smtClean="0"/>
              <a:t>between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your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fingers</a:t>
            </a:r>
            <a:r>
              <a:rPr lang="sr-Latn-CS" sz="3600" dirty="0" smtClean="0"/>
              <a:t>, </a:t>
            </a:r>
            <a:r>
              <a:rPr lang="sr-Latn-CS" sz="3600" dirty="0" err="1" smtClean="0"/>
              <a:t>and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under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your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nails</a:t>
            </a:r>
            <a:r>
              <a:rPr lang="sr-Latn-CS" sz="3600" dirty="0" smtClean="0"/>
              <a:t>.   </a:t>
            </a:r>
          </a:p>
          <a:p>
            <a:r>
              <a:rPr lang="sr-Latn-CS" sz="3600" dirty="0" smtClean="0"/>
              <a:t>Rinse your hands under the running water. 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sr-Latn-CS" sz="3600" dirty="0" err="1" smtClean="0"/>
              <a:t>Dry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your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hands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with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disposable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paper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towels</a:t>
            </a:r>
            <a:r>
              <a:rPr lang="sr-Latn-CS" sz="3600" dirty="0" smtClean="0"/>
              <a:t>.   </a:t>
            </a:r>
            <a:endParaRPr lang="en-US" sz="3600" dirty="0" smtClean="0"/>
          </a:p>
          <a:p>
            <a:r>
              <a:rPr lang="sr-Latn-CS" sz="3600" dirty="0" smtClean="0"/>
              <a:t>Turn </a:t>
            </a:r>
            <a:r>
              <a:rPr lang="en-US" sz="3600" dirty="0" smtClean="0"/>
              <a:t>the </a:t>
            </a:r>
            <a:r>
              <a:rPr lang="sr-Latn-CS" sz="3600" dirty="0" smtClean="0"/>
              <a:t>water off by grasping faucet</a:t>
            </a:r>
            <a:r>
              <a:rPr lang="en-US" sz="3600" dirty="0" smtClean="0"/>
              <a:t> (tap)</a:t>
            </a:r>
            <a:r>
              <a:rPr lang="sr-Latn-CS" sz="3600" dirty="0" smtClean="0"/>
              <a:t> handles with the paper towel you used to dry your hands. Dispose of </a:t>
            </a:r>
            <a:r>
              <a:rPr lang="en-US" sz="3600" dirty="0" smtClean="0"/>
              <a:t>the </a:t>
            </a:r>
            <a:r>
              <a:rPr lang="sr-Latn-CS" sz="3600" dirty="0" smtClean="0"/>
              <a:t>paper towel in </a:t>
            </a:r>
            <a:r>
              <a:rPr lang="en-US" sz="3600" dirty="0" smtClean="0"/>
              <a:t>the </a:t>
            </a:r>
            <a:r>
              <a:rPr lang="sr-Latn-CS" sz="3600" dirty="0" smtClean="0"/>
              <a:t>trash can.   </a:t>
            </a:r>
            <a:endParaRPr lang="en-US" sz="3600" dirty="0" smtClean="0"/>
          </a:p>
          <a:p>
            <a:r>
              <a:rPr lang="sr-Latn-CS" sz="3600" dirty="0" smtClean="0"/>
              <a:t>Apply hand lotion to prevent cracking of </a:t>
            </a:r>
            <a:r>
              <a:rPr lang="en-US" sz="3600" dirty="0" smtClean="0"/>
              <a:t>the skin</a:t>
            </a:r>
            <a:r>
              <a:rPr lang="sr-Latn-CS" sz="3600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3600" dirty="0" err="1"/>
              <a:t>Many</a:t>
            </a:r>
            <a:r>
              <a:rPr lang="sr-Latn-CS" sz="3600" dirty="0"/>
              <a:t> </a:t>
            </a:r>
            <a:r>
              <a:rPr lang="sr-Latn-CS" sz="3600" dirty="0" err="1"/>
              <a:t>communicable</a:t>
            </a:r>
            <a:r>
              <a:rPr lang="sr-Latn-CS" sz="3600" dirty="0"/>
              <a:t> </a:t>
            </a:r>
            <a:r>
              <a:rPr lang="sr-Latn-CS" sz="3600" dirty="0" err="1"/>
              <a:t>diseases</a:t>
            </a:r>
            <a:r>
              <a:rPr lang="sr-Latn-CS" sz="3600" dirty="0"/>
              <a:t> </a:t>
            </a:r>
            <a:r>
              <a:rPr lang="sr-Latn-CS" sz="3600" dirty="0" err="1" smtClean="0"/>
              <a:t>can</a:t>
            </a:r>
            <a:r>
              <a:rPr lang="sr-Latn-CS" sz="3600" dirty="0" smtClean="0"/>
              <a:t> </a:t>
            </a:r>
            <a:r>
              <a:rPr lang="sr-Latn-CS" sz="3600" dirty="0"/>
              <a:t>be </a:t>
            </a:r>
            <a:r>
              <a:rPr lang="sr-Latn-CS" sz="3600" dirty="0" err="1"/>
              <a:t>spread</a:t>
            </a:r>
            <a:r>
              <a:rPr lang="sr-Latn-CS" sz="3600" dirty="0"/>
              <a:t> </a:t>
            </a:r>
            <a:r>
              <a:rPr lang="sr-Latn-CS" sz="3600" dirty="0" err="1"/>
              <a:t>through</a:t>
            </a:r>
            <a:r>
              <a:rPr lang="sr-Latn-CS" sz="3600" dirty="0"/>
              <a:t> </a:t>
            </a:r>
            <a:r>
              <a:rPr lang="sr-Latn-CS" sz="3600" dirty="0" err="1"/>
              <a:t>improper</a:t>
            </a:r>
            <a:r>
              <a:rPr lang="sr-Latn-CS" sz="3600" dirty="0"/>
              <a:t> </a:t>
            </a:r>
            <a:r>
              <a:rPr lang="sr-Latn-CS" sz="3600" dirty="0" err="1" smtClean="0"/>
              <a:t>diapering</a:t>
            </a:r>
            <a:r>
              <a:rPr lang="sr-Latn-CS" sz="3600" dirty="0" smtClean="0"/>
              <a:t>. </a:t>
            </a:r>
          </a:p>
          <a:p>
            <a:r>
              <a:rPr lang="en-US" sz="3600" dirty="0"/>
              <a:t>T</a:t>
            </a:r>
            <a:r>
              <a:rPr lang="sr-Latn-CS" sz="3600" dirty="0" smtClean="0"/>
              <a:t>he </a:t>
            </a:r>
            <a:r>
              <a:rPr lang="sr-Latn-CS" sz="3600" dirty="0"/>
              <a:t>procedures for diapering should be clearly posted with accompanying </a:t>
            </a:r>
            <a:r>
              <a:rPr lang="sr-Latn-CS" sz="3600" dirty="0" smtClean="0"/>
              <a:t>pictures.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SAFE DIAPERING PROCEDURES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3600" dirty="0" err="1" smtClean="0"/>
              <a:t>Get</a:t>
            </a:r>
            <a:r>
              <a:rPr lang="sr-Latn-CS" sz="3600" dirty="0" smtClean="0"/>
              <a:t> </a:t>
            </a:r>
            <a:r>
              <a:rPr lang="sr-Latn-CS" sz="3600" dirty="0" err="1"/>
              <a:t>all</a:t>
            </a:r>
            <a:r>
              <a:rPr lang="sr-Latn-CS" sz="3600" dirty="0"/>
              <a:t> of the </a:t>
            </a:r>
            <a:r>
              <a:rPr lang="sr-Latn-CS" sz="3600" dirty="0" err="1"/>
              <a:t>supplies</a:t>
            </a:r>
            <a:r>
              <a:rPr lang="sr-Latn-CS" sz="3600" dirty="0"/>
              <a:t> </a:t>
            </a:r>
            <a:r>
              <a:rPr lang="sr-Latn-CS" sz="3600" dirty="0" err="1"/>
              <a:t>that</a:t>
            </a:r>
            <a:r>
              <a:rPr lang="sr-Latn-CS" sz="3600" dirty="0"/>
              <a:t> </a:t>
            </a:r>
            <a:r>
              <a:rPr lang="sr-Latn-CS" sz="3600" dirty="0" err="1"/>
              <a:t>you</a:t>
            </a:r>
            <a:r>
              <a:rPr lang="sr-Latn-CS" sz="3600" dirty="0"/>
              <a:t> </a:t>
            </a:r>
            <a:r>
              <a:rPr lang="sr-Latn-CS" sz="3600" dirty="0" err="1"/>
              <a:t>need</a:t>
            </a:r>
            <a:r>
              <a:rPr lang="sr-Latn-CS" sz="3600" dirty="0"/>
              <a:t> (</a:t>
            </a:r>
            <a:r>
              <a:rPr lang="sr-Latn-CS" sz="3600" dirty="0" err="1"/>
              <a:t>diaper</a:t>
            </a:r>
            <a:r>
              <a:rPr lang="sr-Latn-CS" sz="3600" dirty="0"/>
              <a:t>, </a:t>
            </a:r>
            <a:r>
              <a:rPr lang="sr-Latn-CS" sz="3600" dirty="0" err="1"/>
              <a:t>wipes</a:t>
            </a:r>
            <a:r>
              <a:rPr lang="sr-Latn-CS" sz="3600" dirty="0"/>
              <a:t>, </a:t>
            </a:r>
            <a:r>
              <a:rPr lang="sr-Latn-CS" sz="3600" dirty="0" err="1"/>
              <a:t>latex</a:t>
            </a:r>
            <a:r>
              <a:rPr lang="sr-Latn-CS" sz="3600" dirty="0"/>
              <a:t> </a:t>
            </a:r>
            <a:r>
              <a:rPr lang="sr-Latn-CS" sz="3600" dirty="0" err="1"/>
              <a:t>gloves</a:t>
            </a:r>
            <a:r>
              <a:rPr lang="sr-Latn-CS" sz="3600" dirty="0"/>
              <a:t>, </a:t>
            </a:r>
            <a:r>
              <a:rPr lang="sr-Latn-CS" sz="3600" dirty="0" err="1"/>
              <a:t>clothes</a:t>
            </a:r>
            <a:r>
              <a:rPr lang="sr-Latn-CS" sz="3600" dirty="0"/>
              <a:t>, etc.).   </a:t>
            </a:r>
            <a:endParaRPr lang="en-US" sz="3600" dirty="0"/>
          </a:p>
          <a:p>
            <a:r>
              <a:rPr lang="sr-Latn-CS" sz="3600" dirty="0" err="1"/>
              <a:t>Wash</a:t>
            </a:r>
            <a:r>
              <a:rPr lang="sr-Latn-CS" sz="3600" dirty="0"/>
              <a:t> </a:t>
            </a:r>
            <a:r>
              <a:rPr lang="sr-Latn-CS" sz="3600" dirty="0" err="1"/>
              <a:t>your</a:t>
            </a:r>
            <a:r>
              <a:rPr lang="sr-Latn-CS" sz="3600" dirty="0"/>
              <a:t> </a:t>
            </a:r>
            <a:r>
              <a:rPr lang="sr-Latn-CS" sz="3600" dirty="0" err="1"/>
              <a:t>hands</a:t>
            </a:r>
            <a:r>
              <a:rPr lang="sr-Latn-CS" sz="3600" dirty="0"/>
              <a:t>, </a:t>
            </a:r>
            <a:r>
              <a:rPr lang="sr-Latn-CS" sz="3600" dirty="0" err="1"/>
              <a:t>following</a:t>
            </a:r>
            <a:r>
              <a:rPr lang="sr-Latn-CS" sz="3600" dirty="0"/>
              <a:t> the </a:t>
            </a:r>
            <a:r>
              <a:rPr lang="sr-Latn-CS" sz="3600" dirty="0" err="1"/>
              <a:t>recommended</a:t>
            </a:r>
            <a:r>
              <a:rPr lang="sr-Latn-CS" sz="3600" dirty="0"/>
              <a:t> </a:t>
            </a:r>
            <a:r>
              <a:rPr lang="sr-Latn-CS" sz="3600" dirty="0" err="1"/>
              <a:t>procedures</a:t>
            </a:r>
            <a:r>
              <a:rPr lang="sr-Latn-CS" sz="3600" dirty="0"/>
              <a:t>, </a:t>
            </a:r>
            <a:r>
              <a:rPr lang="sr-Latn-CS" sz="3600" dirty="0" err="1"/>
              <a:t>and</a:t>
            </a:r>
            <a:r>
              <a:rPr lang="sr-Latn-CS" sz="3600" dirty="0"/>
              <a:t> put on </a:t>
            </a:r>
            <a:r>
              <a:rPr lang="sr-Latn-CS" sz="3600" dirty="0" err="1"/>
              <a:t>latex</a:t>
            </a:r>
            <a:r>
              <a:rPr lang="sr-Latn-CS" sz="3600" dirty="0"/>
              <a:t> </a:t>
            </a:r>
            <a:r>
              <a:rPr lang="sr-Latn-CS" sz="3600" dirty="0" err="1"/>
              <a:t>gloves</a:t>
            </a:r>
            <a:r>
              <a:rPr lang="sr-Latn-CS" sz="3600" dirty="0"/>
              <a:t>.  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err="1" smtClean="0"/>
              <a:t>Proper</a:t>
            </a:r>
            <a:r>
              <a:rPr lang="sr-Latn-CS" dirty="0" smtClean="0"/>
              <a:t> </a:t>
            </a:r>
            <a:r>
              <a:rPr lang="sr-Latn-CS" dirty="0" err="1" smtClean="0"/>
              <a:t>Diapering</a:t>
            </a:r>
            <a:r>
              <a:rPr lang="sr-Latn-CS" dirty="0" smtClean="0"/>
              <a:t> </a:t>
            </a:r>
            <a:r>
              <a:rPr lang="sr-Latn-CS" dirty="0" err="1" smtClean="0"/>
              <a:t>Procedures</a:t>
            </a:r>
            <a:r>
              <a:rPr lang="sr-Latn-CS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sr-Latn-CS" sz="3600" dirty="0" smtClean="0"/>
              <a:t>Place the child on a table and buckle the strap to assist holding him or her in place. Never leave </a:t>
            </a:r>
            <a:r>
              <a:rPr lang="en-US" sz="3600" dirty="0" smtClean="0"/>
              <a:t>the</a:t>
            </a:r>
            <a:r>
              <a:rPr lang="sr-Latn-CS" sz="3600" dirty="0" smtClean="0"/>
              <a:t> child unattended</a:t>
            </a:r>
            <a:r>
              <a:rPr lang="en-US" sz="3600" dirty="0" smtClean="0"/>
              <a:t>.</a:t>
            </a:r>
            <a:r>
              <a:rPr lang="sr-Latn-CS" sz="3600" dirty="0" smtClean="0"/>
              <a:t>   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r>
              <a:rPr lang="en-US" sz="3600" dirty="0" smtClean="0"/>
              <a:t>Put the </a:t>
            </a:r>
            <a:r>
              <a:rPr lang="sr-Latn-CS" sz="3600" dirty="0" smtClean="0"/>
              <a:t>soiled clothes </a:t>
            </a:r>
            <a:r>
              <a:rPr lang="en-US" sz="3600" dirty="0" smtClean="0"/>
              <a:t>in a bag </a:t>
            </a:r>
            <a:r>
              <a:rPr lang="sr-Latn-CS" sz="3600" dirty="0" smtClean="0"/>
              <a:t>and securely tie </a:t>
            </a:r>
            <a:r>
              <a:rPr lang="en-US" sz="3600" dirty="0" smtClean="0"/>
              <a:t>it </a:t>
            </a:r>
            <a:r>
              <a:rPr lang="sr-Latn-CS" sz="3600" dirty="0" smtClean="0"/>
              <a:t>to send home. Open </a:t>
            </a:r>
            <a:r>
              <a:rPr lang="en-US" sz="3600" dirty="0" smtClean="0"/>
              <a:t>the </a:t>
            </a:r>
            <a:r>
              <a:rPr lang="sr-Latn-CS" sz="3600" dirty="0" smtClean="0"/>
              <a:t>diaper and fold over the tabs so they do not stick to the child's skin. </a:t>
            </a:r>
            <a:r>
              <a:rPr lang="sr-Latn-CS" sz="3600" dirty="0" err="1" smtClean="0"/>
              <a:t>Leave</a:t>
            </a:r>
            <a:r>
              <a:rPr lang="sr-Latn-CS" sz="3600" dirty="0" smtClean="0"/>
              <a:t> the </a:t>
            </a:r>
            <a:r>
              <a:rPr lang="sr-Latn-CS" sz="3600" dirty="0" err="1" smtClean="0"/>
              <a:t>soiled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diaper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under</a:t>
            </a:r>
            <a:r>
              <a:rPr lang="sr-Latn-CS" sz="3600" dirty="0" smtClean="0"/>
              <a:t> the </a:t>
            </a:r>
            <a:r>
              <a:rPr lang="sr-Latn-CS" sz="3600" dirty="0" err="1" smtClean="0"/>
              <a:t>child</a:t>
            </a:r>
            <a:r>
              <a:rPr lang="sr-Latn-CS" sz="3600" dirty="0" smtClean="0"/>
              <a:t>.   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sr-Latn-CS" sz="3600" dirty="0"/>
              <a:t>Clean the child with baby wipes from front to back using a fresh wipe each time</a:t>
            </a:r>
            <a:r>
              <a:rPr lang="sr-Latn-CS" sz="3600" dirty="0" smtClean="0"/>
              <a:t>. Place </a:t>
            </a:r>
            <a:r>
              <a:rPr lang="sr-Latn-CS" sz="3600" dirty="0"/>
              <a:t>the wipes inside the dirty diaper.   </a:t>
            </a:r>
            <a:endParaRPr lang="en-US" sz="3600" dirty="0"/>
          </a:p>
          <a:p>
            <a:r>
              <a:rPr lang="sr-Latn-CS" sz="3600" dirty="0" err="1"/>
              <a:t>Remove</a:t>
            </a:r>
            <a:r>
              <a:rPr lang="sr-Latn-CS" sz="3600" dirty="0"/>
              <a:t> the </a:t>
            </a:r>
            <a:r>
              <a:rPr lang="sr-Latn-CS" sz="3600" dirty="0" err="1"/>
              <a:t>dirty</a:t>
            </a:r>
            <a:r>
              <a:rPr lang="sr-Latn-CS" sz="3600" dirty="0"/>
              <a:t> </a:t>
            </a:r>
            <a:r>
              <a:rPr lang="sr-Latn-CS" sz="3600" dirty="0" err="1"/>
              <a:t>diaper</a:t>
            </a:r>
            <a:r>
              <a:rPr lang="sr-Latn-CS" sz="3600" dirty="0"/>
              <a:t> </a:t>
            </a:r>
            <a:r>
              <a:rPr lang="sr-Latn-CS" sz="3600" dirty="0" err="1"/>
              <a:t>from</a:t>
            </a:r>
            <a:r>
              <a:rPr lang="sr-Latn-CS" sz="3600" dirty="0"/>
              <a:t> </a:t>
            </a:r>
            <a:r>
              <a:rPr lang="sr-Latn-CS" sz="3600" dirty="0" err="1"/>
              <a:t>underneath</a:t>
            </a:r>
            <a:r>
              <a:rPr lang="sr-Latn-CS" sz="3600" dirty="0"/>
              <a:t> the </a:t>
            </a:r>
            <a:r>
              <a:rPr lang="sr-Latn-CS" sz="3600" dirty="0" err="1"/>
              <a:t>child</a:t>
            </a:r>
            <a:r>
              <a:rPr lang="sr-Latn-CS" sz="3600" dirty="0"/>
              <a:t>. Re-</a:t>
            </a:r>
            <a:r>
              <a:rPr lang="sr-Latn-CS" sz="3600" dirty="0" err="1"/>
              <a:t>secure</a:t>
            </a:r>
            <a:r>
              <a:rPr lang="sr-Latn-CS" sz="3600" dirty="0"/>
              <a:t> </a:t>
            </a:r>
            <a:r>
              <a:rPr lang="sr-Latn-CS" sz="3600" dirty="0" err="1"/>
              <a:t>diaper</a:t>
            </a:r>
            <a:r>
              <a:rPr lang="sr-Latn-CS" sz="3600" dirty="0"/>
              <a:t> </a:t>
            </a:r>
            <a:r>
              <a:rPr lang="sr-Latn-CS" sz="3600" dirty="0" err="1"/>
              <a:t>with</a:t>
            </a:r>
            <a:r>
              <a:rPr lang="sr-Latn-CS" sz="3600" dirty="0"/>
              <a:t> </a:t>
            </a:r>
            <a:r>
              <a:rPr lang="sr-Latn-CS" sz="3600" dirty="0" err="1"/>
              <a:t>tabs</a:t>
            </a:r>
            <a:r>
              <a:rPr lang="sr-Latn-CS" sz="3600" dirty="0"/>
              <a:t>.   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r>
              <a:rPr lang="sr-Latn-CS" sz="3600" dirty="0" smtClean="0"/>
              <a:t>Remove </a:t>
            </a:r>
            <a:r>
              <a:rPr lang="en-US" sz="3600" dirty="0" smtClean="0"/>
              <a:t>the </a:t>
            </a:r>
            <a:r>
              <a:rPr lang="sr-Latn-CS" sz="3600" dirty="0" smtClean="0"/>
              <a:t>latex gloves by holding </a:t>
            </a:r>
            <a:r>
              <a:rPr lang="en-US" sz="3600" dirty="0" smtClean="0"/>
              <a:t>the </a:t>
            </a:r>
            <a:r>
              <a:rPr lang="sr-Latn-CS" sz="3600" dirty="0" smtClean="0"/>
              <a:t>diaper in </a:t>
            </a:r>
            <a:r>
              <a:rPr lang="en-US" sz="3600" dirty="0" smtClean="0"/>
              <a:t>your </a:t>
            </a:r>
            <a:r>
              <a:rPr lang="sr-Latn-CS" sz="3600" dirty="0" smtClean="0"/>
              <a:t>left hand and using the right hand to pull the left glove off your hand and over the diaper. </a:t>
            </a:r>
            <a:r>
              <a:rPr lang="sr-Latn-CS" sz="3600" dirty="0" err="1" smtClean="0"/>
              <a:t>Repeat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with</a:t>
            </a:r>
            <a:r>
              <a:rPr lang="sr-Latn-CS" sz="3600" dirty="0" smtClean="0"/>
              <a:t> the </a:t>
            </a:r>
            <a:r>
              <a:rPr lang="sr-Latn-CS" sz="3600" dirty="0" err="1" smtClean="0"/>
              <a:t>right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hand</a:t>
            </a:r>
            <a:r>
              <a:rPr lang="sr-Latn-CS" sz="3600" dirty="0" smtClean="0"/>
              <a:t>. </a:t>
            </a:r>
          </a:p>
          <a:p>
            <a:pPr>
              <a:buNone/>
            </a:pPr>
            <a:r>
              <a:rPr lang="sr-Latn-CS" sz="3600" dirty="0"/>
              <a:t> </a:t>
            </a:r>
            <a:r>
              <a:rPr lang="sr-Latn-CS" sz="3600" dirty="0" smtClean="0"/>
              <a:t>  </a:t>
            </a:r>
            <a:r>
              <a:rPr lang="en-US" sz="3600" dirty="0" smtClean="0"/>
              <a:t>(</a:t>
            </a:r>
            <a:r>
              <a:rPr lang="sr-Latn-CS" sz="3600" dirty="0" smtClean="0"/>
              <a:t>This </a:t>
            </a:r>
            <a:r>
              <a:rPr lang="en-US" sz="3600" dirty="0" smtClean="0"/>
              <a:t>way </a:t>
            </a:r>
            <a:r>
              <a:rPr lang="sr-Latn-CS" sz="3600" dirty="0" smtClean="0"/>
              <a:t>the germs </a:t>
            </a:r>
            <a:r>
              <a:rPr lang="en-US" sz="3600" dirty="0" smtClean="0"/>
              <a:t>stay </a:t>
            </a:r>
            <a:r>
              <a:rPr lang="sr-Latn-CS" sz="3600" dirty="0" smtClean="0"/>
              <a:t>inside the diaper and gloves.</a:t>
            </a:r>
            <a:r>
              <a:rPr lang="en-US" sz="3600" dirty="0" smtClean="0"/>
              <a:t>)</a:t>
            </a:r>
            <a:r>
              <a:rPr lang="sr-Latn-CS" sz="3600" dirty="0" smtClean="0"/>
              <a:t>   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160240"/>
          </a:xfrm>
        </p:spPr>
        <p:txBody>
          <a:bodyPr>
            <a:normAutofit/>
          </a:bodyPr>
          <a:lstStyle/>
          <a:p>
            <a:r>
              <a:rPr lang="sr-Latn-CS" sz="6000" dirty="0">
                <a:solidFill>
                  <a:srgbClr val="464646"/>
                </a:solidFill>
              </a:rPr>
              <a:t>Health Care in Nursery School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3212977"/>
            <a:ext cx="8424936" cy="1512168"/>
          </a:xfrm>
        </p:spPr>
        <p:txBody>
          <a:bodyPr>
            <a:normAutofit fontScale="92500" lnSpcReduction="10000"/>
          </a:bodyPr>
          <a:lstStyle/>
          <a:p>
            <a:r>
              <a:rPr lang="sr-Latn-CS" sz="3500" b="1" dirty="0"/>
              <a:t>Proper Procedures: </a:t>
            </a:r>
            <a:endParaRPr lang="en-US" sz="3500" b="1" dirty="0" smtClean="0"/>
          </a:p>
          <a:p>
            <a:r>
              <a:rPr lang="sr-Latn-CS" sz="3500" b="1" dirty="0" smtClean="0"/>
              <a:t>Preventing </a:t>
            </a:r>
            <a:r>
              <a:rPr lang="sr-Latn-CS" sz="3500" b="1" dirty="0"/>
              <a:t>the Spread of Disease in Infant and Toddler Classrooms</a:t>
            </a:r>
            <a:endParaRPr lang="en-US" sz="35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84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r>
              <a:rPr lang="sr-Latn-CS" sz="3600" dirty="0"/>
              <a:t>Dispose of the diaper in a covered, lined step </a:t>
            </a:r>
            <a:r>
              <a:rPr lang="sr-Latn-CS" sz="3600" dirty="0" smtClean="0"/>
              <a:t>can</a:t>
            </a:r>
            <a:r>
              <a:rPr lang="en-US" sz="3600" dirty="0" smtClean="0"/>
              <a:t> or</a:t>
            </a:r>
            <a:r>
              <a:rPr lang="sr-Latn-CS" sz="3600" dirty="0" smtClean="0"/>
              <a:t> place </a:t>
            </a:r>
            <a:r>
              <a:rPr lang="sr-Latn-CS" sz="3600" dirty="0"/>
              <a:t>the diaper on the corner of the changing table out of the child's reach.   </a:t>
            </a:r>
            <a:endParaRPr lang="en-US" sz="3600" dirty="0"/>
          </a:p>
          <a:p>
            <a:r>
              <a:rPr lang="sr-Latn-CS" sz="3600" dirty="0" err="1"/>
              <a:t>Wash</a:t>
            </a:r>
            <a:r>
              <a:rPr lang="sr-Latn-CS" sz="3600" dirty="0"/>
              <a:t> </a:t>
            </a:r>
            <a:r>
              <a:rPr lang="sr-Latn-CS" sz="3600" dirty="0" err="1"/>
              <a:t>your</a:t>
            </a:r>
            <a:r>
              <a:rPr lang="sr-Latn-CS" sz="3600" dirty="0"/>
              <a:t> </a:t>
            </a:r>
            <a:r>
              <a:rPr lang="sr-Latn-CS" sz="3600" dirty="0" err="1"/>
              <a:t>hands</a:t>
            </a:r>
            <a:r>
              <a:rPr lang="sr-Latn-CS" sz="3600" dirty="0"/>
              <a:t> </a:t>
            </a:r>
            <a:r>
              <a:rPr lang="sr-Latn-CS" sz="3600" dirty="0" err="1"/>
              <a:t>with</a:t>
            </a:r>
            <a:r>
              <a:rPr lang="sr-Latn-CS" sz="3600" dirty="0"/>
              <a:t> a </a:t>
            </a:r>
            <a:r>
              <a:rPr lang="sr-Latn-CS" sz="3600" dirty="0" err="1"/>
              <a:t>disposable</a:t>
            </a:r>
            <a:r>
              <a:rPr lang="sr-Latn-CS" sz="3600" dirty="0"/>
              <a:t> </a:t>
            </a:r>
            <a:r>
              <a:rPr lang="sr-Latn-CS" sz="3600" dirty="0" err="1"/>
              <a:t>wipe</a:t>
            </a:r>
            <a:r>
              <a:rPr lang="sr-Latn-CS" sz="3600" dirty="0"/>
              <a:t>. </a:t>
            </a:r>
            <a:r>
              <a:rPr lang="sr-Latn-CS" sz="3600" dirty="0" err="1"/>
              <a:t>Dispose</a:t>
            </a:r>
            <a:r>
              <a:rPr lang="sr-Latn-CS" sz="3600" dirty="0"/>
              <a:t> of </a:t>
            </a:r>
            <a:r>
              <a:rPr lang="sr-Latn-CS" sz="3600" dirty="0" smtClean="0"/>
              <a:t>the </a:t>
            </a:r>
            <a:r>
              <a:rPr lang="sr-Latn-CS" sz="3600" dirty="0" err="1" smtClean="0"/>
              <a:t>wipe</a:t>
            </a:r>
            <a:r>
              <a:rPr lang="sr-Latn-C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sr-Latn-CS" sz="3600" dirty="0"/>
              <a:t>Put the </a:t>
            </a:r>
            <a:r>
              <a:rPr lang="sr-Latn-CS" sz="3600" dirty="0" err="1"/>
              <a:t>clean</a:t>
            </a:r>
            <a:r>
              <a:rPr lang="sr-Latn-CS" sz="3600" dirty="0"/>
              <a:t> </a:t>
            </a:r>
            <a:r>
              <a:rPr lang="sr-Latn-CS" sz="3600" dirty="0" err="1"/>
              <a:t>diaper</a:t>
            </a:r>
            <a:r>
              <a:rPr lang="sr-Latn-CS" sz="3600" dirty="0"/>
              <a:t> on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redress</a:t>
            </a:r>
            <a:r>
              <a:rPr lang="sr-Latn-CS" sz="3600" dirty="0"/>
              <a:t> the </a:t>
            </a:r>
            <a:r>
              <a:rPr lang="sr-Latn-CS" sz="3600" dirty="0" err="1"/>
              <a:t>child</a:t>
            </a:r>
            <a:r>
              <a:rPr lang="sr-Latn-CS" sz="3600" dirty="0"/>
              <a:t>.   </a:t>
            </a:r>
            <a:endParaRPr lang="en-US" sz="3600" dirty="0"/>
          </a:p>
          <a:p>
            <a:r>
              <a:rPr lang="sr-Latn-CS" sz="3600" dirty="0" err="1"/>
              <a:t>Assist</a:t>
            </a:r>
            <a:r>
              <a:rPr lang="sr-Latn-CS" sz="3600" dirty="0"/>
              <a:t> the </a:t>
            </a:r>
            <a:r>
              <a:rPr lang="sr-Latn-CS" sz="3600" dirty="0" err="1"/>
              <a:t>child</a:t>
            </a:r>
            <a:r>
              <a:rPr lang="sr-Latn-CS" sz="3600" dirty="0"/>
              <a:t> in </a:t>
            </a:r>
            <a:r>
              <a:rPr lang="sr-Latn-CS" sz="3600" dirty="0" err="1"/>
              <a:t>washing</a:t>
            </a:r>
            <a:r>
              <a:rPr lang="sr-Latn-CS" sz="3600" dirty="0"/>
              <a:t> </a:t>
            </a:r>
            <a:r>
              <a:rPr lang="sr-Latn-CS" sz="3600" dirty="0" err="1"/>
              <a:t>his</a:t>
            </a:r>
            <a:r>
              <a:rPr lang="sr-Latn-CS" sz="3600" dirty="0"/>
              <a:t> </a:t>
            </a:r>
            <a:r>
              <a:rPr lang="sr-Latn-CS" sz="3600" dirty="0" err="1"/>
              <a:t>or</a:t>
            </a:r>
            <a:r>
              <a:rPr lang="sr-Latn-CS" sz="3600" dirty="0"/>
              <a:t> </a:t>
            </a:r>
            <a:r>
              <a:rPr lang="sr-Latn-CS" sz="3600" dirty="0" err="1"/>
              <a:t>her</a:t>
            </a:r>
            <a:r>
              <a:rPr lang="sr-Latn-CS" sz="3600" dirty="0"/>
              <a:t> </a:t>
            </a:r>
            <a:r>
              <a:rPr lang="sr-Latn-CS" sz="3600" dirty="0" err="1"/>
              <a:t>hands</a:t>
            </a:r>
            <a:r>
              <a:rPr lang="sr-Latn-CS" sz="3600" dirty="0"/>
              <a:t>. If the child is too </a:t>
            </a:r>
            <a:r>
              <a:rPr lang="sr-Latn-CS" sz="3600" dirty="0" smtClean="0"/>
              <a:t>young, </a:t>
            </a:r>
            <a:r>
              <a:rPr lang="sr-Latn-CS" sz="3600" dirty="0"/>
              <a:t>you can wash </a:t>
            </a:r>
            <a:r>
              <a:rPr lang="en-US" sz="3600" dirty="0" smtClean="0"/>
              <a:t>his/her </a:t>
            </a:r>
            <a:r>
              <a:rPr lang="en-US" sz="3600" dirty="0"/>
              <a:t> </a:t>
            </a:r>
            <a:r>
              <a:rPr lang="sr-Latn-CS" sz="3600" dirty="0" smtClean="0"/>
              <a:t>hands </a:t>
            </a:r>
            <a:r>
              <a:rPr lang="sr-Latn-CS" sz="3600" dirty="0"/>
              <a:t>with either a baby wipe or wet, soapy paper towels. </a:t>
            </a:r>
            <a:r>
              <a:rPr lang="sr-Latn-CS" sz="3600" dirty="0" err="1" smtClean="0"/>
              <a:t>Return</a:t>
            </a:r>
            <a:r>
              <a:rPr lang="sr-Latn-CS" sz="3600" dirty="0" smtClean="0"/>
              <a:t> </a:t>
            </a:r>
            <a:r>
              <a:rPr lang="sr-Latn-CS" sz="3600" dirty="0"/>
              <a:t>the </a:t>
            </a:r>
            <a:r>
              <a:rPr lang="sr-Latn-CS" sz="3600" dirty="0" err="1"/>
              <a:t>child</a:t>
            </a:r>
            <a:r>
              <a:rPr lang="sr-Latn-CS" sz="3600" dirty="0"/>
              <a:t> to the </a:t>
            </a:r>
            <a:r>
              <a:rPr lang="sr-Latn-CS" sz="3600" dirty="0" err="1"/>
              <a:t>play</a:t>
            </a:r>
            <a:r>
              <a:rPr lang="sr-Latn-CS" sz="3600" dirty="0"/>
              <a:t> </a:t>
            </a:r>
            <a:r>
              <a:rPr lang="sr-Latn-CS" sz="3600" dirty="0" err="1"/>
              <a:t>area</a:t>
            </a:r>
            <a:r>
              <a:rPr lang="sr-Latn-CS" sz="3600" dirty="0"/>
              <a:t>.   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2000" dirty="0" smtClean="0"/>
          </a:p>
          <a:p>
            <a:r>
              <a:rPr lang="sr-Latn-CS" sz="3600" dirty="0" smtClean="0"/>
              <a:t>Dispose </a:t>
            </a:r>
            <a:r>
              <a:rPr lang="sr-Latn-CS" sz="3600" dirty="0"/>
              <a:t>of all </a:t>
            </a:r>
            <a:r>
              <a:rPr lang="en-US" sz="3600" dirty="0" smtClean="0"/>
              <a:t>the </a:t>
            </a:r>
            <a:r>
              <a:rPr lang="sr-Latn-CS" sz="3600" dirty="0" smtClean="0"/>
              <a:t>materials </a:t>
            </a:r>
            <a:r>
              <a:rPr lang="sr-Latn-CS" sz="3600" dirty="0"/>
              <a:t>if it wasn't possible to do so before now.   </a:t>
            </a:r>
            <a:endParaRPr lang="en-US" sz="3600" dirty="0"/>
          </a:p>
          <a:p>
            <a:r>
              <a:rPr lang="sr-Latn-CS" sz="3600" dirty="0"/>
              <a:t>Sanitize the changing </a:t>
            </a:r>
            <a:r>
              <a:rPr lang="sr-Latn-CS" sz="3600" dirty="0" smtClean="0"/>
              <a:t>table.   </a:t>
            </a:r>
            <a:endParaRPr lang="en-US" sz="3600" dirty="0"/>
          </a:p>
          <a:p>
            <a:r>
              <a:rPr lang="sr-Latn-CS" sz="3600" dirty="0"/>
              <a:t>Wash your own </a:t>
            </a:r>
            <a:r>
              <a:rPr lang="sr-Latn-CS" sz="3600" dirty="0" smtClean="0"/>
              <a:t>hands. </a:t>
            </a:r>
            <a:r>
              <a:rPr lang="sr-Latn-CS" sz="3600" dirty="0" err="1"/>
              <a:t>Record</a:t>
            </a:r>
            <a:r>
              <a:rPr lang="sr-Latn-CS" sz="3600" dirty="0"/>
              <a:t> the </a:t>
            </a:r>
            <a:r>
              <a:rPr lang="sr-Latn-CS" sz="3600" dirty="0" err="1"/>
              <a:t>diaper</a:t>
            </a:r>
            <a:r>
              <a:rPr lang="sr-Latn-CS" sz="3600" dirty="0"/>
              <a:t> </a:t>
            </a:r>
            <a:r>
              <a:rPr lang="sr-Latn-CS" sz="3600" dirty="0" err="1"/>
              <a:t>change</a:t>
            </a:r>
            <a:r>
              <a:rPr lang="sr-Latn-CS" sz="3600" dirty="0"/>
              <a:t> on the </a:t>
            </a:r>
            <a:r>
              <a:rPr lang="sr-Latn-CS" sz="3600" dirty="0" err="1"/>
              <a:t>child's</a:t>
            </a:r>
            <a:r>
              <a:rPr lang="sr-Latn-CS" sz="3600" dirty="0"/>
              <a:t> </a:t>
            </a:r>
            <a:r>
              <a:rPr lang="sr-Latn-CS" sz="3600" dirty="0" err="1" smtClean="0"/>
              <a:t>chart</a:t>
            </a:r>
            <a:r>
              <a:rPr lang="sr-Latn-C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sr-Latn-CS" sz="3600" dirty="0" smtClean="0"/>
              <a:t>Following </a:t>
            </a:r>
            <a:r>
              <a:rPr lang="sr-Latn-CS" sz="3600" dirty="0"/>
              <a:t>universal infection control precautions can greatly reduce the chances of children and teachers </a:t>
            </a:r>
            <a:r>
              <a:rPr lang="sr-Latn-CS" sz="3600" dirty="0" smtClean="0"/>
              <a:t>contracting </a:t>
            </a:r>
            <a:r>
              <a:rPr lang="sr-Latn-CS" sz="3600" dirty="0"/>
              <a:t>communicable diseases.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r-Latn-CS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3200" b="1" dirty="0" smtClean="0"/>
              <a:t>Explain the meaning of the following words in English and give the Serbian equivalent:</a:t>
            </a:r>
          </a:p>
          <a:p>
            <a:pPr marL="109728" indent="0">
              <a:buNone/>
            </a:pPr>
            <a:endParaRPr lang="en-US" sz="1700" dirty="0" smtClean="0"/>
          </a:p>
          <a:p>
            <a:pPr marL="109728" indent="0">
              <a:lnSpc>
                <a:spcPct val="110000"/>
              </a:lnSpc>
              <a:buNone/>
            </a:pPr>
            <a:r>
              <a:rPr lang="sr-Latn-CS" sz="3200" dirty="0" smtClean="0"/>
              <a:t>bodily </a:t>
            </a:r>
            <a:r>
              <a:rPr lang="sr-Latn-CS" sz="3200" dirty="0"/>
              <a:t>fluids</a:t>
            </a:r>
            <a:endParaRPr lang="en-US" sz="3200" dirty="0" smtClean="0"/>
          </a:p>
          <a:p>
            <a:pPr marL="109728" indent="0">
              <a:lnSpc>
                <a:spcPct val="110000"/>
              </a:lnSpc>
              <a:buNone/>
            </a:pPr>
            <a:r>
              <a:rPr lang="en-US" sz="3200" dirty="0" smtClean="0"/>
              <a:t>communicable diseases</a:t>
            </a:r>
          </a:p>
          <a:p>
            <a:pPr marL="109728" indent="0">
              <a:lnSpc>
                <a:spcPct val="110000"/>
              </a:lnSpc>
              <a:buNone/>
            </a:pPr>
            <a:r>
              <a:rPr lang="en-US" sz="3200" dirty="0" smtClean="0"/>
              <a:t>dispose of </a:t>
            </a:r>
            <a:r>
              <a:rPr lang="en-US" sz="3200" dirty="0" err="1" smtClean="0"/>
              <a:t>sth</a:t>
            </a:r>
            <a:endParaRPr lang="en-US" sz="3200" dirty="0" smtClean="0"/>
          </a:p>
          <a:p>
            <a:pPr marL="109728" indent="0">
              <a:lnSpc>
                <a:spcPct val="110000"/>
              </a:lnSpc>
              <a:buNone/>
            </a:pPr>
            <a:r>
              <a:rPr lang="sr-Latn-CS" sz="3200" dirty="0" smtClean="0"/>
              <a:t>disposable </a:t>
            </a:r>
            <a:endParaRPr lang="en-US" sz="3200" dirty="0" smtClean="0"/>
          </a:p>
          <a:p>
            <a:pPr marL="109728" indent="0">
              <a:lnSpc>
                <a:spcPct val="110000"/>
              </a:lnSpc>
              <a:buNone/>
            </a:pPr>
            <a:r>
              <a:rPr lang="sr-Latn-CS" sz="3200" dirty="0" smtClean="0"/>
              <a:t>latex</a:t>
            </a:r>
            <a:endParaRPr lang="en-US" sz="3200" dirty="0" smtClean="0"/>
          </a:p>
          <a:p>
            <a:pPr marL="109728" indent="0">
              <a:lnSpc>
                <a:spcPct val="110000"/>
              </a:lnSpc>
              <a:buNone/>
            </a:pPr>
            <a:r>
              <a:rPr lang="en-US" sz="3200" dirty="0" smtClean="0"/>
              <a:t>spread</a:t>
            </a:r>
          </a:p>
          <a:p>
            <a:pPr marL="109728" indent="0">
              <a:lnSpc>
                <a:spcPct val="110000"/>
              </a:lnSpc>
              <a:buNone/>
            </a:pPr>
            <a:r>
              <a:rPr lang="sr-Latn-CS" sz="3200" dirty="0" smtClean="0"/>
              <a:t>diaper</a:t>
            </a:r>
            <a:endParaRPr lang="en-US" sz="3200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VOCABULARY: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9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0465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dirty="0" smtClean="0"/>
              <a:t>m</a:t>
            </a:r>
            <a:r>
              <a:rPr lang="sr-Latn-CS" sz="2800" dirty="0" smtClean="0"/>
              <a:t>oisten</a:t>
            </a:r>
            <a:endParaRPr lang="en-US" sz="2800" dirty="0" smtClean="0"/>
          </a:p>
          <a:p>
            <a:pPr marL="109728" indent="0">
              <a:buNone/>
            </a:pPr>
            <a:r>
              <a:rPr lang="en-US" sz="2800" dirty="0" smtClean="0"/>
              <a:t>s</a:t>
            </a:r>
            <a:r>
              <a:rPr lang="sr-Latn-CS" sz="2800" dirty="0" smtClean="0"/>
              <a:t>crub</a:t>
            </a:r>
            <a:endParaRPr lang="en-US" sz="2800" dirty="0" smtClean="0"/>
          </a:p>
          <a:p>
            <a:pPr marL="109728" indent="0">
              <a:buNone/>
            </a:pPr>
            <a:r>
              <a:rPr lang="en-US" sz="2800" dirty="0" smtClean="0"/>
              <a:t>r</a:t>
            </a:r>
            <a:r>
              <a:rPr lang="sr-Latn-CS" sz="2800" dirty="0" smtClean="0"/>
              <a:t>inse</a:t>
            </a:r>
            <a:endParaRPr lang="en-US" sz="2800" dirty="0" smtClean="0"/>
          </a:p>
          <a:p>
            <a:pPr marL="109728" indent="0">
              <a:buNone/>
            </a:pPr>
            <a:r>
              <a:rPr lang="sr-Latn-CS" sz="2800" dirty="0" smtClean="0"/>
              <a:t>faucet</a:t>
            </a:r>
            <a:r>
              <a:rPr lang="en-US" sz="2800" dirty="0" smtClean="0"/>
              <a:t> </a:t>
            </a:r>
            <a:r>
              <a:rPr lang="en-US" sz="2800" dirty="0"/>
              <a:t>(UK: tap</a:t>
            </a:r>
            <a:r>
              <a:rPr lang="en-US" sz="2800" dirty="0" smtClean="0"/>
              <a:t>)</a:t>
            </a:r>
          </a:p>
          <a:p>
            <a:pPr marL="109728" indent="0">
              <a:buNone/>
            </a:pPr>
            <a:r>
              <a:rPr lang="sr-Latn-CS" sz="2800" dirty="0" smtClean="0"/>
              <a:t>unattended</a:t>
            </a:r>
            <a:endParaRPr lang="en-US" sz="2800" dirty="0"/>
          </a:p>
          <a:p>
            <a:pPr marL="109728" indent="0">
              <a:buNone/>
            </a:pPr>
            <a:r>
              <a:rPr lang="en-US" sz="2800" dirty="0"/>
              <a:t>s</a:t>
            </a:r>
            <a:r>
              <a:rPr lang="sr-Latn-CS" sz="2800" dirty="0" smtClean="0"/>
              <a:t>oiled</a:t>
            </a:r>
            <a:endParaRPr lang="en-US" sz="2800" dirty="0" smtClean="0"/>
          </a:p>
          <a:p>
            <a:pPr marL="109728" indent="0">
              <a:buNone/>
            </a:pPr>
            <a:r>
              <a:rPr lang="en-US" sz="2800" dirty="0"/>
              <a:t>t</a:t>
            </a:r>
            <a:r>
              <a:rPr lang="en-US" sz="2800" dirty="0" smtClean="0"/>
              <a:t>ab</a:t>
            </a:r>
            <a:endParaRPr lang="en-US" sz="2800" dirty="0"/>
          </a:p>
          <a:p>
            <a:pPr marL="109728" indent="0">
              <a:buNone/>
            </a:pPr>
            <a:r>
              <a:rPr lang="sr-Latn-CS" sz="2800" dirty="0" smtClean="0"/>
              <a:t>baby wipes</a:t>
            </a:r>
            <a:endParaRPr lang="en-US" sz="2800" dirty="0" smtClean="0"/>
          </a:p>
          <a:p>
            <a:pPr marL="109728" indent="0">
              <a:buNone/>
            </a:pPr>
            <a:r>
              <a:rPr lang="sr-Latn-CS" sz="2800" dirty="0" smtClean="0"/>
              <a:t>germs</a:t>
            </a:r>
            <a:endParaRPr lang="en-US" sz="2800" dirty="0" smtClean="0"/>
          </a:p>
          <a:p>
            <a:pPr marL="109728" indent="0">
              <a:buNone/>
            </a:pPr>
            <a:r>
              <a:rPr lang="sr-Latn-CS" sz="2800" dirty="0"/>
              <a:t>lined </a:t>
            </a:r>
            <a:endParaRPr lang="en-US" sz="2800" dirty="0" smtClean="0"/>
          </a:p>
          <a:p>
            <a:pPr marL="109728" indent="0">
              <a:buNone/>
            </a:pPr>
            <a:r>
              <a:rPr lang="sr-Latn-CS" sz="2800" dirty="0" smtClean="0"/>
              <a:t>step can</a:t>
            </a:r>
            <a:endParaRPr lang="en-US" sz="2800" dirty="0" smtClean="0"/>
          </a:p>
          <a:p>
            <a:pPr marL="109728" indent="0">
              <a:buNone/>
            </a:pPr>
            <a:r>
              <a:rPr lang="en-US" sz="2800" dirty="0"/>
              <a:t>s</a:t>
            </a:r>
            <a:r>
              <a:rPr lang="sr-Latn-CS" sz="2800" dirty="0" smtClean="0"/>
              <a:t>anitize</a:t>
            </a:r>
            <a:endParaRPr lang="en-US" sz="2800" dirty="0" smtClean="0"/>
          </a:p>
          <a:p>
            <a:pPr marL="109728" indent="0">
              <a:buNone/>
            </a:pPr>
            <a:r>
              <a:rPr lang="en-US" sz="2800" dirty="0" smtClean="0"/>
              <a:t>p</a:t>
            </a:r>
            <a:r>
              <a:rPr lang="sr-Latn-CS" sz="2800" dirty="0" smtClean="0"/>
              <a:t>recautions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25557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Allergies</a:t>
            </a:r>
          </a:p>
          <a:p>
            <a:r>
              <a:rPr lang="en-US" dirty="0" smtClean="0"/>
              <a:t>Acute Otitis Media (AOM)</a:t>
            </a:r>
          </a:p>
          <a:p>
            <a:r>
              <a:rPr lang="en-US" dirty="0" smtClean="0"/>
              <a:t>Asthma</a:t>
            </a:r>
          </a:p>
          <a:p>
            <a:r>
              <a:rPr lang="en-US" dirty="0" smtClean="0"/>
              <a:t>Bronchitis</a:t>
            </a:r>
          </a:p>
          <a:p>
            <a:r>
              <a:rPr lang="en-US" dirty="0" smtClean="0"/>
              <a:t>Chicken Pox</a:t>
            </a:r>
          </a:p>
          <a:p>
            <a:r>
              <a:rPr lang="en-US" dirty="0" smtClean="0"/>
              <a:t>Colds (Rhinovirus)</a:t>
            </a:r>
          </a:p>
          <a:p>
            <a:r>
              <a:rPr lang="en-US" dirty="0" smtClean="0"/>
              <a:t>Conjunctivitis (bacterial/viral)</a:t>
            </a:r>
          </a:p>
          <a:p>
            <a:r>
              <a:rPr lang="en-US" dirty="0" smtClean="0"/>
              <a:t>Gastroenteritis</a:t>
            </a:r>
          </a:p>
          <a:p>
            <a:r>
              <a:rPr lang="en-US" dirty="0" smtClean="0"/>
              <a:t>Hand, Foot and Mouth Disease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Hepatitis A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Hepatitis B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sz="3700" dirty="0" smtClean="0">
                <a:solidFill>
                  <a:srgbClr val="464646"/>
                </a:solidFill>
              </a:rPr>
              <a:t/>
            </a:r>
            <a:br>
              <a:rPr lang="en-US" sz="3700" dirty="0" smtClean="0">
                <a:solidFill>
                  <a:srgbClr val="464646"/>
                </a:solidFill>
              </a:rPr>
            </a:br>
            <a:r>
              <a:rPr lang="en-US" sz="3700" dirty="0">
                <a:solidFill>
                  <a:srgbClr val="464646"/>
                </a:solidFill>
              </a:rPr>
              <a:t>T</a:t>
            </a:r>
            <a:r>
              <a:rPr lang="en-US" sz="3700" dirty="0" smtClean="0">
                <a:solidFill>
                  <a:srgbClr val="464646"/>
                </a:solidFill>
              </a:rPr>
              <a:t>he </a:t>
            </a:r>
            <a:r>
              <a:rPr lang="en-US" sz="3700" dirty="0">
                <a:solidFill>
                  <a:srgbClr val="464646"/>
                </a:solidFill>
              </a:rPr>
              <a:t>most common </a:t>
            </a:r>
            <a:r>
              <a:rPr lang="en-US" sz="3700" dirty="0" smtClean="0">
                <a:solidFill>
                  <a:srgbClr val="464646"/>
                </a:solidFill>
              </a:rPr>
              <a:t>diseases:</a:t>
            </a:r>
            <a:br>
              <a:rPr lang="en-US" sz="3700" dirty="0" smtClean="0">
                <a:solidFill>
                  <a:srgbClr val="464646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478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Influenza (Flu)</a:t>
            </a:r>
          </a:p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Lice</a:t>
            </a:r>
          </a:p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Measles</a:t>
            </a:r>
          </a:p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Meningitis (bacterial/viral)</a:t>
            </a:r>
          </a:p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Mumps</a:t>
            </a:r>
          </a:p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Otitis media (ear infections)</a:t>
            </a:r>
          </a:p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Pharyngitis (sore throat)</a:t>
            </a:r>
          </a:p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Pinworms; ringworm; tapeworm</a:t>
            </a:r>
          </a:p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Pneumonia</a:t>
            </a:r>
          </a:p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Salmonella</a:t>
            </a:r>
          </a:p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Streptococcus pneumoniae (“strep”)</a:t>
            </a:r>
          </a:p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Tonsillitis</a:t>
            </a:r>
          </a:p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Whooping cough</a:t>
            </a:r>
          </a:p>
          <a:p>
            <a:pPr lvl="0">
              <a:buClr>
                <a:srgbClr val="2DA2BF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COVID-19</a:t>
            </a:r>
          </a:p>
          <a:p>
            <a:pPr lvl="0">
              <a:buClr>
                <a:srgbClr val="2DA2BF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36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4726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/>
              <a:t> </a:t>
            </a:r>
            <a:r>
              <a:rPr lang="en-US" sz="3600" b="1" u="sng" dirty="0" smtClean="0"/>
              <a:t>Answer the questions</a:t>
            </a:r>
            <a:r>
              <a:rPr lang="en-US" sz="3600" b="1" dirty="0" smtClean="0"/>
              <a:t>:</a:t>
            </a:r>
            <a:endParaRPr lang="en-US" sz="3600" dirty="0"/>
          </a:p>
          <a:p>
            <a:pPr lvl="0"/>
            <a:r>
              <a:rPr lang="en-US" sz="3900" dirty="0" smtClean="0"/>
              <a:t>What are communicable</a:t>
            </a:r>
            <a:r>
              <a:rPr lang="en-US" sz="3900" dirty="0">
                <a:solidFill>
                  <a:prstClr val="black"/>
                </a:solidFill>
              </a:rPr>
              <a:t> diseases</a:t>
            </a:r>
            <a:r>
              <a:rPr lang="en-US" sz="3900" dirty="0" smtClean="0"/>
              <a:t>? Give a few examples of the most common ones.</a:t>
            </a:r>
            <a:endParaRPr lang="en-US" sz="3900" dirty="0"/>
          </a:p>
          <a:p>
            <a:pPr lvl="0"/>
            <a:r>
              <a:rPr lang="en-US" sz="3900" dirty="0"/>
              <a:t>What are the most important precaution measures?</a:t>
            </a:r>
          </a:p>
          <a:p>
            <a:pPr lvl="0"/>
            <a:r>
              <a:rPr lang="en-US" sz="3900" dirty="0" smtClean="0"/>
              <a:t>What </a:t>
            </a:r>
            <a:r>
              <a:rPr lang="en-US" sz="3900" dirty="0"/>
              <a:t>are the other ways of health care in nursery </a:t>
            </a:r>
            <a:r>
              <a:rPr lang="en-US" sz="3900" dirty="0" smtClean="0"/>
              <a:t>school (besides handwashing and safe diapering)?</a:t>
            </a:r>
            <a:endParaRPr lang="en-US" sz="3900" dirty="0"/>
          </a:p>
          <a:p>
            <a:pPr lvl="0">
              <a:buClr>
                <a:srgbClr val="D34817"/>
              </a:buClr>
              <a:buFontTx/>
              <a:buChar char="-"/>
            </a:pPr>
            <a:endParaRPr lang="en-US" sz="90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Revision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r>
              <a:rPr lang="en-US" sz="3600" dirty="0"/>
              <a:t>How can you prevent spreading diseases in nursery school?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42617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This </a:t>
            </a:r>
            <a:r>
              <a:rPr lang="en-US" sz="4400" dirty="0"/>
              <a:t>is the </a:t>
            </a:r>
            <a:r>
              <a:rPr lang="en-US" sz="4400" dirty="0" smtClean="0"/>
              <a:t>f</a:t>
            </a:r>
            <a:r>
              <a:rPr lang="sr-Latn-RS" sz="4400" dirty="0" smtClean="0"/>
              <a:t>irst</a:t>
            </a:r>
            <a:r>
              <a:rPr lang="en-US" sz="4400" dirty="0" smtClean="0"/>
              <a:t> </a:t>
            </a:r>
            <a:r>
              <a:rPr lang="en-US" sz="4400" dirty="0" smtClean="0"/>
              <a:t>topic </a:t>
            </a:r>
            <a:r>
              <a:rPr lang="en-US" sz="4400" dirty="0"/>
              <a:t>for test </a:t>
            </a:r>
            <a:r>
              <a:rPr lang="sr-Latn-RS" sz="4400" dirty="0" smtClean="0"/>
              <a:t>2</a:t>
            </a:r>
            <a:r>
              <a:rPr lang="en-US" sz="4400" dirty="0" smtClean="0"/>
              <a:t>: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4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dirty="0"/>
              <a:t> </a:t>
            </a:r>
            <a:endParaRPr lang="en-US" dirty="0"/>
          </a:p>
          <a:p>
            <a:r>
              <a:rPr lang="en-US" sz="3600" dirty="0" smtClean="0"/>
              <a:t>Children and their teachers </a:t>
            </a:r>
            <a:r>
              <a:rPr lang="sr-Latn-CS" sz="3600" dirty="0" smtClean="0"/>
              <a:t>come </a:t>
            </a:r>
            <a:r>
              <a:rPr lang="sr-Latn-CS" sz="3600" dirty="0"/>
              <a:t>in contact with a variety of bodily fluids on a daily basis. Therefore</a:t>
            </a:r>
            <a:r>
              <a:rPr lang="sr-Latn-CS" sz="3600" dirty="0" smtClean="0"/>
              <a:t>, </a:t>
            </a:r>
            <a:r>
              <a:rPr lang="en-US" sz="3600" dirty="0" smtClean="0"/>
              <a:t>teachers </a:t>
            </a:r>
            <a:r>
              <a:rPr lang="sr-Latn-CS" sz="3600" dirty="0" smtClean="0"/>
              <a:t>must </a:t>
            </a:r>
            <a:r>
              <a:rPr lang="sr-Latn-CS" sz="3600" dirty="0"/>
              <a:t>be trained </a:t>
            </a:r>
            <a:r>
              <a:rPr lang="sr-Latn-CS" sz="3600" dirty="0" smtClean="0"/>
              <a:t>to </a:t>
            </a:r>
            <a:r>
              <a:rPr lang="sr-Latn-CS" sz="3600" dirty="0"/>
              <a:t>protect </a:t>
            </a:r>
            <a:r>
              <a:rPr lang="sr-Latn-CS" sz="3600" dirty="0" smtClean="0"/>
              <a:t>the </a:t>
            </a:r>
            <a:r>
              <a:rPr lang="sr-Latn-CS" sz="3600" dirty="0"/>
              <a:t>health of the </a:t>
            </a:r>
            <a:r>
              <a:rPr lang="sr-Latn-CS" sz="3600" dirty="0" smtClean="0"/>
              <a:t>children</a:t>
            </a:r>
            <a:r>
              <a:rPr lang="sr-Latn-CS" sz="3600" dirty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and </a:t>
            </a:r>
            <a:r>
              <a:rPr lang="sr-Latn-CS" sz="3600" dirty="0" smtClean="0">
                <a:solidFill>
                  <a:prstClr val="black"/>
                </a:solidFill>
              </a:rPr>
              <a:t>their </a:t>
            </a:r>
            <a:r>
              <a:rPr lang="sr-Latn-CS" sz="3600" dirty="0">
                <a:solidFill>
                  <a:prstClr val="black"/>
                </a:solidFill>
              </a:rPr>
              <a:t>own </a:t>
            </a:r>
            <a:r>
              <a:rPr lang="sr-Latn-CS" sz="3600" dirty="0" smtClean="0">
                <a:solidFill>
                  <a:prstClr val="black"/>
                </a:solidFill>
              </a:rPr>
              <a:t>health</a:t>
            </a:r>
            <a:r>
              <a:rPr lang="sr-Latn-CS" sz="3600" dirty="0" smtClean="0"/>
              <a:t>. 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3600" dirty="0" smtClean="0"/>
              <a:t>1) </a:t>
            </a:r>
            <a:r>
              <a:rPr lang="sr-Latn-CS" sz="3600" dirty="0" err="1" smtClean="0"/>
              <a:t>proper</a:t>
            </a:r>
            <a:r>
              <a:rPr lang="sr-Latn-CS" sz="3600" dirty="0" smtClean="0"/>
              <a:t> </a:t>
            </a:r>
            <a:r>
              <a:rPr lang="sr-Latn-CS" sz="3600" dirty="0" err="1"/>
              <a:t>handwashing</a:t>
            </a:r>
            <a:r>
              <a:rPr lang="sr-Latn-CS" sz="3600" dirty="0"/>
              <a:t> </a:t>
            </a:r>
            <a:r>
              <a:rPr lang="sr-Latn-CS" sz="3600" dirty="0" err="1"/>
              <a:t>procedures</a:t>
            </a:r>
            <a:r>
              <a:rPr lang="sr-Latn-CS" sz="3600" dirty="0"/>
              <a:t>,   </a:t>
            </a:r>
            <a:endParaRPr lang="en-US" sz="3600" dirty="0"/>
          </a:p>
          <a:p>
            <a:pPr lvl="0">
              <a:buNone/>
            </a:pPr>
            <a:r>
              <a:rPr lang="sr-Latn-CS" sz="3600" dirty="0" smtClean="0"/>
              <a:t>2) wearing </a:t>
            </a:r>
            <a:r>
              <a:rPr lang="sr-Latn-CS" sz="3600" dirty="0"/>
              <a:t>disposable latex gloves </a:t>
            </a:r>
            <a:r>
              <a:rPr lang="sr-Latn-CS" sz="3600" dirty="0" smtClean="0"/>
              <a:t>whenever in contact </a:t>
            </a:r>
            <a:r>
              <a:rPr lang="sr-Latn-CS" sz="3600" dirty="0"/>
              <a:t>with body </a:t>
            </a:r>
            <a:r>
              <a:rPr lang="sr-Latn-CS" sz="3600" dirty="0" smtClean="0"/>
              <a:t>fluids</a:t>
            </a:r>
            <a:endParaRPr lang="en-US" sz="3600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160240"/>
          </a:xfrm>
        </p:spPr>
        <p:txBody>
          <a:bodyPr>
            <a:noAutofit/>
          </a:bodyPr>
          <a:lstStyle/>
          <a:p>
            <a:r>
              <a:rPr lang="sr-Latn-CS" sz="3600" dirty="0" smtClean="0"/>
              <a:t>The guidelines </a:t>
            </a:r>
            <a:r>
              <a:rPr lang="en-US" sz="3600" dirty="0"/>
              <a:t>for preventing the spread of communicable </a:t>
            </a:r>
            <a:r>
              <a:rPr lang="en-US" sz="3600" dirty="0" smtClean="0"/>
              <a:t>diseases </a:t>
            </a:r>
            <a:r>
              <a:rPr lang="sr-Latn-CS" sz="3600" dirty="0" smtClean="0"/>
              <a:t>include the following: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0">
              <a:buNone/>
            </a:pPr>
            <a:r>
              <a:rPr lang="sr-Latn-CS" sz="3600" dirty="0" smtClean="0"/>
              <a:t>3) </a:t>
            </a:r>
            <a:r>
              <a:rPr lang="sr-Latn-CS" sz="3600" dirty="0" err="1" smtClean="0"/>
              <a:t>cleaning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all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surfaces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with</a:t>
            </a:r>
            <a:r>
              <a:rPr lang="sr-Latn-CS" sz="3600" dirty="0" smtClean="0"/>
              <a:t> a </a:t>
            </a:r>
            <a:r>
              <a:rPr lang="sr-Latn-CS" sz="3600" dirty="0" err="1" smtClean="0"/>
              <a:t>disinfectant</a:t>
            </a:r>
            <a:endParaRPr lang="sr-Latn-CS" sz="3600" dirty="0" smtClean="0"/>
          </a:p>
          <a:p>
            <a:pPr lvl="0">
              <a:buNone/>
            </a:pPr>
            <a:r>
              <a:rPr lang="sr-Latn-CS" sz="3600" dirty="0" smtClean="0"/>
              <a:t>4) disposing of infectious materials (e.g. </a:t>
            </a:r>
            <a:r>
              <a:rPr lang="sr-Latn-CS" sz="3600" dirty="0" err="1" smtClean="0"/>
              <a:t>contaminated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clothing</a:t>
            </a:r>
            <a:r>
              <a:rPr lang="sr-Latn-CS" sz="3600" dirty="0" smtClean="0"/>
              <a:t>, </a:t>
            </a:r>
            <a:r>
              <a:rPr lang="sr-Latn-CS" sz="3600" dirty="0" err="1" smtClean="0"/>
              <a:t>diapers</a:t>
            </a:r>
            <a:r>
              <a:rPr lang="sr-Latn-CS" sz="3600" dirty="0" smtClean="0"/>
              <a:t>) in the </a:t>
            </a:r>
            <a:r>
              <a:rPr lang="sr-Latn-CS" sz="3600" dirty="0" err="1" smtClean="0"/>
              <a:t>proper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manner</a:t>
            </a:r>
            <a:r>
              <a:rPr lang="sr-Latn-CS" sz="3600" dirty="0" smtClean="0"/>
              <a:t>, </a:t>
            </a:r>
            <a:r>
              <a:rPr lang="sr-Latn-CS" sz="3600" dirty="0" err="1" smtClean="0"/>
              <a:t>and</a:t>
            </a:r>
            <a:r>
              <a:rPr lang="sr-Latn-CS" sz="3600" dirty="0" smtClean="0"/>
              <a:t>   </a:t>
            </a:r>
            <a:endParaRPr lang="en-US" sz="3600" dirty="0" smtClean="0"/>
          </a:p>
          <a:p>
            <a:pPr lvl="0">
              <a:buNone/>
            </a:pPr>
            <a:r>
              <a:rPr lang="sr-Latn-CS" sz="3600" dirty="0" smtClean="0"/>
              <a:t>5)</a:t>
            </a:r>
            <a:r>
              <a:rPr lang="en-US" sz="3600" dirty="0" smtClean="0"/>
              <a:t> wearing a face mask, as a new measure to prevent spreading Covid-19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100" dirty="0" smtClean="0"/>
          </a:p>
          <a:p>
            <a:pPr marL="109728" indent="0">
              <a:buNone/>
            </a:pPr>
            <a:r>
              <a:rPr lang="en-US" sz="4000" dirty="0" smtClean="0"/>
              <a:t>Here, we are going to focus on:</a:t>
            </a:r>
          </a:p>
          <a:p>
            <a:pPr marL="109728" indent="0">
              <a:buNone/>
            </a:pPr>
            <a:endParaRPr lang="en-US" sz="4000" dirty="0"/>
          </a:p>
          <a:p>
            <a:r>
              <a:rPr lang="sr-Latn-CS" sz="4000" dirty="0" smtClean="0"/>
              <a:t>HANDWASHING AS A CONTROL MEASURE</a:t>
            </a:r>
          </a:p>
          <a:p>
            <a:pPr>
              <a:buNone/>
            </a:pPr>
            <a:endParaRPr lang="sr-Latn-CS" sz="1000" dirty="0" smtClean="0"/>
          </a:p>
          <a:p>
            <a:r>
              <a:rPr lang="sr-Latn-CS" sz="4000" dirty="0" smtClean="0"/>
              <a:t>SAFE DIAPERING PROCEDURES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/>
          </a:bodyPr>
          <a:lstStyle/>
          <a:p>
            <a:r>
              <a:rPr lang="sr-Latn-CS" sz="3600" dirty="0"/>
              <a:t>Following the proper procedures for washing hands is critical to the prevention of disease in early </a:t>
            </a:r>
            <a:r>
              <a:rPr lang="sr-Latn-CS" sz="3600" dirty="0" smtClean="0"/>
              <a:t>childhood</a:t>
            </a:r>
            <a:r>
              <a:rPr lang="en-US" sz="3600" dirty="0" smtClean="0"/>
              <a:t> facilities</a:t>
            </a:r>
            <a:r>
              <a:rPr lang="sr-Latn-CS" sz="3600" dirty="0" smtClean="0"/>
              <a:t>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r-Latn-CS" dirty="0" smtClean="0"/>
              <a:t>HANDWASHING AS A CONTROL MEASURE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sr-Latn-CS" sz="3600" dirty="0" err="1"/>
              <a:t>There</a:t>
            </a:r>
            <a:r>
              <a:rPr lang="sr-Latn-CS" sz="3600" dirty="0"/>
              <a:t> </a:t>
            </a:r>
            <a:r>
              <a:rPr lang="sr-Latn-CS" sz="3600" dirty="0" err="1"/>
              <a:t>are</a:t>
            </a:r>
            <a:r>
              <a:rPr lang="sr-Latn-CS" sz="3600" dirty="0"/>
              <a:t> </a:t>
            </a:r>
            <a:r>
              <a:rPr lang="sr-Latn-CS" sz="3600" dirty="0" err="1"/>
              <a:t>specific</a:t>
            </a:r>
            <a:r>
              <a:rPr lang="sr-Latn-CS" sz="3600" dirty="0"/>
              <a:t> </a:t>
            </a:r>
            <a:r>
              <a:rPr lang="sr-Latn-CS" sz="3600" dirty="0" err="1"/>
              <a:t>times</a:t>
            </a:r>
            <a:r>
              <a:rPr lang="sr-Latn-CS" sz="3600" dirty="0"/>
              <a:t> of the </a:t>
            </a:r>
            <a:r>
              <a:rPr lang="sr-Latn-CS" sz="3600" dirty="0" err="1"/>
              <a:t>day</a:t>
            </a:r>
            <a:r>
              <a:rPr lang="sr-Latn-CS" sz="3600" dirty="0"/>
              <a:t> </a:t>
            </a:r>
            <a:r>
              <a:rPr lang="sr-Latn-CS" sz="3600" dirty="0" err="1"/>
              <a:t>when</a:t>
            </a:r>
            <a:r>
              <a:rPr lang="sr-Latn-CS" sz="3600" dirty="0"/>
              <a:t> </a:t>
            </a:r>
            <a:r>
              <a:rPr lang="sr-Latn-CS" sz="3600" dirty="0" err="1"/>
              <a:t>teachers</a:t>
            </a:r>
            <a:r>
              <a:rPr lang="sr-Latn-CS" sz="3600" dirty="0"/>
              <a:t> </a:t>
            </a:r>
            <a:r>
              <a:rPr lang="sr-Latn-CS" sz="3600" dirty="0" err="1"/>
              <a:t>should</a:t>
            </a:r>
            <a:r>
              <a:rPr lang="sr-Latn-CS" sz="3600" dirty="0"/>
              <a:t> </a:t>
            </a:r>
            <a:r>
              <a:rPr lang="sr-Latn-CS" sz="3600" dirty="0" err="1"/>
              <a:t>wash</a:t>
            </a:r>
            <a:r>
              <a:rPr lang="sr-Latn-CS" sz="3600" dirty="0"/>
              <a:t> </a:t>
            </a:r>
            <a:r>
              <a:rPr lang="sr-Latn-CS" sz="3600" dirty="0" err="1"/>
              <a:t>their</a:t>
            </a:r>
            <a:r>
              <a:rPr lang="sr-Latn-CS" sz="3600" dirty="0"/>
              <a:t> </a:t>
            </a:r>
            <a:r>
              <a:rPr lang="sr-Latn-CS" sz="3600" dirty="0" err="1"/>
              <a:t>hands</a:t>
            </a:r>
            <a:r>
              <a:rPr lang="sr-Latn-CS" sz="3600" dirty="0"/>
              <a:t>: </a:t>
            </a:r>
            <a:endParaRPr lang="en-US" sz="3600" dirty="0"/>
          </a:p>
          <a:p>
            <a:pPr>
              <a:buNone/>
            </a:pPr>
            <a:endParaRPr lang="en-US" sz="1800" dirty="0"/>
          </a:p>
          <a:p>
            <a:pPr lvl="0">
              <a:buNone/>
            </a:pPr>
            <a:r>
              <a:rPr lang="sr-Latn-CS" sz="3600" dirty="0" smtClean="0"/>
              <a:t>1) </a:t>
            </a:r>
            <a:r>
              <a:rPr lang="sr-Latn-CS" sz="3600" dirty="0" err="1" smtClean="0"/>
              <a:t>before</a:t>
            </a:r>
            <a:r>
              <a:rPr lang="sr-Latn-CS" sz="3600" dirty="0" smtClean="0"/>
              <a:t> </a:t>
            </a:r>
            <a:r>
              <a:rPr lang="sr-Latn-CS" sz="3600" dirty="0" err="1"/>
              <a:t>working</a:t>
            </a:r>
            <a:r>
              <a:rPr lang="sr-Latn-CS" sz="3600" dirty="0"/>
              <a:t> </a:t>
            </a:r>
            <a:r>
              <a:rPr lang="sr-Latn-CS" sz="3600" dirty="0" err="1"/>
              <a:t>with</a:t>
            </a:r>
            <a:r>
              <a:rPr lang="sr-Latn-CS" sz="3600" dirty="0"/>
              <a:t> the </a:t>
            </a:r>
            <a:r>
              <a:rPr lang="sr-Latn-CS" sz="3600" dirty="0" err="1"/>
              <a:t>children</a:t>
            </a:r>
            <a:r>
              <a:rPr lang="sr-Latn-CS" sz="3600" dirty="0"/>
              <a:t> at the </a:t>
            </a:r>
            <a:r>
              <a:rPr lang="sr-Latn-CS" sz="3600" dirty="0" err="1"/>
              <a:t>beginning</a:t>
            </a:r>
            <a:r>
              <a:rPr lang="sr-Latn-CS" sz="3600" dirty="0"/>
              <a:t> of the </a:t>
            </a:r>
            <a:r>
              <a:rPr lang="sr-Latn-CS" sz="3600" dirty="0" err="1"/>
              <a:t>day</a:t>
            </a:r>
            <a:r>
              <a:rPr lang="sr-Latn-CS" sz="3600" dirty="0"/>
              <a:t>,   </a:t>
            </a:r>
            <a:endParaRPr lang="en-US" sz="3600" dirty="0"/>
          </a:p>
          <a:p>
            <a:pPr lvl="0">
              <a:buNone/>
            </a:pPr>
            <a:r>
              <a:rPr lang="sr-Latn-CS" sz="3600" dirty="0" smtClean="0"/>
              <a:t>2) </a:t>
            </a:r>
            <a:r>
              <a:rPr lang="sr-Latn-CS" sz="3600" dirty="0" err="1" smtClean="0"/>
              <a:t>before</a:t>
            </a:r>
            <a:r>
              <a:rPr lang="sr-Latn-CS" sz="3600" dirty="0" smtClean="0"/>
              <a:t> </a:t>
            </a:r>
            <a:r>
              <a:rPr lang="sr-Latn-CS" sz="3600" dirty="0" err="1"/>
              <a:t>diapering</a:t>
            </a:r>
            <a:r>
              <a:rPr lang="sr-Latn-CS" sz="3600" dirty="0"/>
              <a:t>,   </a:t>
            </a:r>
            <a:endParaRPr lang="en-US" sz="3600" dirty="0"/>
          </a:p>
          <a:p>
            <a:pPr lvl="0">
              <a:buNone/>
            </a:pPr>
            <a:r>
              <a:rPr lang="sr-Latn-CS" sz="3600" dirty="0" smtClean="0"/>
              <a:t>3) </a:t>
            </a:r>
            <a:r>
              <a:rPr lang="sr-Latn-CS" sz="3600" dirty="0" err="1" smtClean="0"/>
              <a:t>before</a:t>
            </a:r>
            <a:r>
              <a:rPr lang="sr-Latn-CS" sz="3600" dirty="0" smtClean="0"/>
              <a:t> </a:t>
            </a:r>
            <a:r>
              <a:rPr lang="sr-Latn-CS" sz="3600" dirty="0" err="1"/>
              <a:t>preparing</a:t>
            </a:r>
            <a:r>
              <a:rPr lang="sr-Latn-CS" sz="3600" dirty="0"/>
              <a:t>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serving</a:t>
            </a:r>
            <a:r>
              <a:rPr lang="sr-Latn-CS" sz="3600" dirty="0"/>
              <a:t> </a:t>
            </a:r>
            <a:r>
              <a:rPr lang="sr-Latn-CS" sz="3600" dirty="0" err="1"/>
              <a:t>bottles</a:t>
            </a:r>
            <a:r>
              <a:rPr lang="sr-Latn-CS" sz="3600" dirty="0"/>
              <a:t> </a:t>
            </a:r>
            <a:r>
              <a:rPr lang="sr-Latn-CS" sz="3600" dirty="0" err="1"/>
              <a:t>or</a:t>
            </a:r>
            <a:r>
              <a:rPr lang="sr-Latn-CS" sz="3600" dirty="0"/>
              <a:t> </a:t>
            </a:r>
            <a:r>
              <a:rPr lang="sr-Latn-CS" sz="3600" dirty="0" err="1"/>
              <a:t>other</a:t>
            </a:r>
            <a:r>
              <a:rPr lang="sr-Latn-CS" sz="3600" dirty="0"/>
              <a:t> </a:t>
            </a:r>
            <a:r>
              <a:rPr lang="sr-Latn-CS" sz="3600" dirty="0" err="1"/>
              <a:t>food</a:t>
            </a:r>
            <a:r>
              <a:rPr lang="sr-Latn-CS" sz="3600" dirty="0"/>
              <a:t>,   </a:t>
            </a:r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>
              <a:buNone/>
            </a:pPr>
            <a:r>
              <a:rPr lang="sr-Latn-CS" sz="3600" dirty="0" smtClean="0"/>
              <a:t>4) </a:t>
            </a:r>
            <a:r>
              <a:rPr lang="sr-Latn-CS" sz="3600" dirty="0" err="1" smtClean="0"/>
              <a:t>after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wiping</a:t>
            </a:r>
            <a:r>
              <a:rPr lang="sr-Latn-CS" sz="3600" dirty="0" smtClean="0"/>
              <a:t> a nose,   </a:t>
            </a:r>
            <a:endParaRPr lang="en-US" sz="3600" dirty="0" smtClean="0"/>
          </a:p>
          <a:p>
            <a:pPr lvl="0">
              <a:buNone/>
            </a:pPr>
            <a:r>
              <a:rPr lang="sr-Latn-CS" sz="3600" dirty="0" smtClean="0"/>
              <a:t>5) </a:t>
            </a:r>
            <a:r>
              <a:rPr lang="sr-Latn-CS" sz="3600" dirty="0" err="1" smtClean="0"/>
              <a:t>after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administering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first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aid</a:t>
            </a:r>
            <a:r>
              <a:rPr lang="sr-Latn-CS" sz="3600" dirty="0" smtClean="0"/>
              <a:t>,   </a:t>
            </a:r>
            <a:endParaRPr lang="en-US" sz="3600" dirty="0" smtClean="0"/>
          </a:p>
          <a:p>
            <a:pPr lvl="0">
              <a:buNone/>
            </a:pPr>
            <a:r>
              <a:rPr lang="sr-Latn-CS" sz="3600" dirty="0" smtClean="0"/>
              <a:t>6) </a:t>
            </a:r>
            <a:r>
              <a:rPr lang="sr-Latn-CS" sz="3600" dirty="0" err="1" smtClean="0"/>
              <a:t>after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diapering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or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helping</a:t>
            </a:r>
            <a:r>
              <a:rPr lang="sr-Latn-CS" sz="3600" dirty="0" smtClean="0"/>
              <a:t> a </a:t>
            </a:r>
            <a:r>
              <a:rPr lang="sr-Latn-CS" sz="3600" dirty="0" err="1" smtClean="0"/>
              <a:t>child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use</a:t>
            </a:r>
            <a:r>
              <a:rPr lang="sr-Latn-CS" sz="3600" dirty="0" smtClean="0"/>
              <a:t> the </a:t>
            </a:r>
            <a:r>
              <a:rPr lang="sr-Latn-CS" sz="3600" dirty="0" err="1" smtClean="0"/>
              <a:t>toilet</a:t>
            </a:r>
            <a:r>
              <a:rPr lang="sr-Latn-CS" sz="3600" dirty="0" smtClean="0"/>
              <a:t>, </a:t>
            </a:r>
            <a:r>
              <a:rPr lang="sr-Latn-CS" sz="3600" dirty="0" err="1" smtClean="0"/>
              <a:t>and</a:t>
            </a:r>
            <a:r>
              <a:rPr lang="sr-Latn-CS" sz="3600" dirty="0" smtClean="0"/>
              <a:t>   </a:t>
            </a:r>
            <a:endParaRPr lang="en-US" sz="3600" dirty="0" smtClean="0"/>
          </a:p>
          <a:p>
            <a:pPr lvl="0">
              <a:buNone/>
            </a:pPr>
            <a:r>
              <a:rPr lang="sr-Latn-CS" sz="3600" dirty="0" smtClean="0"/>
              <a:t>7) </a:t>
            </a:r>
            <a:r>
              <a:rPr lang="sr-Latn-CS" sz="3600" dirty="0" err="1" smtClean="0"/>
              <a:t>before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leaving</a:t>
            </a:r>
            <a:r>
              <a:rPr lang="sr-Latn-CS" sz="3600" dirty="0" smtClean="0"/>
              <a:t> the </a:t>
            </a:r>
            <a:r>
              <a:rPr lang="sr-Latn-CS" sz="3600" dirty="0" err="1" smtClean="0"/>
              <a:t>classroom</a:t>
            </a:r>
            <a:r>
              <a:rPr lang="sr-Latn-CS" sz="3600" dirty="0" smtClean="0"/>
              <a:t> for a </a:t>
            </a:r>
            <a:r>
              <a:rPr lang="sr-Latn-CS" sz="3600" dirty="0" err="1" smtClean="0"/>
              <a:t>break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or</a:t>
            </a:r>
            <a:r>
              <a:rPr lang="sr-Latn-CS" sz="3600" dirty="0" smtClean="0"/>
              <a:t> at the </a:t>
            </a:r>
            <a:r>
              <a:rPr lang="sr-Latn-CS" sz="3600" dirty="0" err="1" smtClean="0"/>
              <a:t>end</a:t>
            </a:r>
            <a:r>
              <a:rPr lang="sr-Latn-CS" sz="3600" dirty="0" smtClean="0"/>
              <a:t> of the </a:t>
            </a:r>
            <a:r>
              <a:rPr lang="sr-Latn-CS" sz="3600" dirty="0" err="1" smtClean="0"/>
              <a:t>day</a:t>
            </a:r>
            <a:r>
              <a:rPr lang="sr-Latn-CS" sz="3600" dirty="0" smtClean="0"/>
              <a:t>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521</TotalTime>
  <Words>907</Words>
  <Application>Microsoft Office PowerPoint</Application>
  <PresentationFormat>On-screen Show (4:3)</PresentationFormat>
  <Paragraphs>125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UVODNE NAPOMENE</vt:lpstr>
      <vt:lpstr>Health Care in Nursery School</vt:lpstr>
      <vt:lpstr>PowerPoint Presentation</vt:lpstr>
      <vt:lpstr>The guidelines for preventing the spread of communicable diseases include the following:</vt:lpstr>
      <vt:lpstr>PowerPoint Presentation</vt:lpstr>
      <vt:lpstr>PowerPoint Presentation</vt:lpstr>
      <vt:lpstr>  HANDWASHING AS A CONTROL MEASURE </vt:lpstr>
      <vt:lpstr>PowerPoint Presentation</vt:lpstr>
      <vt:lpstr>PowerPoint Presentation</vt:lpstr>
      <vt:lpstr>PowerPoint Presentation</vt:lpstr>
      <vt:lpstr> Proper Handwashing Procedures   </vt:lpstr>
      <vt:lpstr>PowerPoint Presentation</vt:lpstr>
      <vt:lpstr>PowerPoint Presentation</vt:lpstr>
      <vt:lpstr> SAFE DIAPERING PROCEDURES </vt:lpstr>
      <vt:lpstr> Proper Diapering Procedures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Conclusion </vt:lpstr>
      <vt:lpstr>VOCABULARY:</vt:lpstr>
      <vt:lpstr>PowerPoint Presentation</vt:lpstr>
      <vt:lpstr> The most common diseases: </vt:lpstr>
      <vt:lpstr>PowerPoint Presentation</vt:lpstr>
      <vt:lpstr> Revision: </vt:lpstr>
      <vt:lpstr> This is the first topic for test 2: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in Nursery School</dc:title>
  <dc:creator>Nigal</dc:creator>
  <cp:lastModifiedBy>Inspirion 15 3878</cp:lastModifiedBy>
  <cp:revision>39</cp:revision>
  <dcterms:created xsi:type="dcterms:W3CDTF">2015-10-27T19:47:06Z</dcterms:created>
  <dcterms:modified xsi:type="dcterms:W3CDTF">2023-11-14T21:54:35Z</dcterms:modified>
</cp:coreProperties>
</file>